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gJct/GxhE7wHY/1HnQnZdQ0XMt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d76368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d76368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Final Project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76087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TA 王彥珽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dirty="0">
                <a:solidFill>
                  <a:srgbClr val="FF0000"/>
                </a:solidFill>
              </a:rPr>
              <a:t>Due date: 2023/1/6(Fri) </a:t>
            </a:r>
            <a:r>
              <a:rPr lang="en-US" altLang="zh-TW" dirty="0">
                <a:solidFill>
                  <a:srgbClr val="FF0000"/>
                </a:solidFill>
              </a:rPr>
              <a:t>23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altLang="zh-TW" dirty="0">
                <a:solidFill>
                  <a:srgbClr val="FF0000"/>
                </a:solidFill>
              </a:rPr>
              <a:t>59</a:t>
            </a:r>
            <a:endParaRPr dirty="0"/>
          </a:p>
        </p:txBody>
      </p:sp>
      <p:pic>
        <p:nvPicPr>
          <p:cNvPr id="11" name="視訊 10">
            <a:hlinkClick r:id="" action="ppaction://media"/>
            <a:extLst>
              <a:ext uri="{FF2B5EF4-FFF2-40B4-BE49-F238E27FC236}">
                <a16:creationId xmlns:a16="http://schemas.microsoft.com/office/drawing/2014/main" id="{B66A5986-5954-42A5-8D46-D05B8348D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0"/>
    </mc:Choice>
    <mc:Fallback xmlns="">
      <p:transition spd="slow" advTm="1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554112" y="563532"/>
            <a:ext cx="11230947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asked to build a Live Streaming Server and perform tasks using deep learning model.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team up with at most 4 people doing this project.</a:t>
            </a:r>
            <a:endParaRPr dirty="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architecture</a:t>
            </a:r>
            <a:endParaRPr dirty="0"/>
          </a:p>
        </p:txBody>
      </p:sp>
      <p:sp>
        <p:nvSpPr>
          <p:cNvPr id="91" name="Google Shape;91;p2"/>
          <p:cNvSpPr txBox="1"/>
          <p:nvPr/>
        </p:nvSpPr>
        <p:spPr>
          <a:xfrm>
            <a:off x="1445536" y="2777633"/>
            <a:ext cx="4724050" cy="25545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 SERVER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1745085" y="3818133"/>
            <a:ext cx="2219524" cy="7078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detection, tracking, segmentation…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2114346" y="5843736"/>
            <a:ext cx="1141927" cy="461665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9840557" y="2839058"/>
            <a:ext cx="903666" cy="4616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9840557" y="3918383"/>
            <a:ext cx="903666" cy="4616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9845457" y="5030529"/>
            <a:ext cx="903666" cy="4616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 rot="-719411">
            <a:off x="6184549" y="3625442"/>
            <a:ext cx="3705568" cy="45719"/>
            <a:chOff x="4966952" y="5520744"/>
            <a:chExt cx="3361386" cy="128788"/>
          </a:xfrm>
        </p:grpSpPr>
        <p:cxnSp>
          <p:nvCxnSpPr>
            <p:cNvPr id="98" name="Google Shape;98;p2"/>
            <p:cNvCxnSpPr/>
            <p:nvPr/>
          </p:nvCxnSpPr>
          <p:spPr>
            <a:xfrm>
              <a:off x="4988417" y="5520744"/>
              <a:ext cx="333992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99" name="Google Shape;99;p2"/>
            <p:cNvCxnSpPr/>
            <p:nvPr/>
          </p:nvCxnSpPr>
          <p:spPr>
            <a:xfrm rot="10800000">
              <a:off x="4966952" y="5649532"/>
              <a:ext cx="3348507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00" name="Google Shape;100;p2"/>
          <p:cNvGrpSpPr/>
          <p:nvPr/>
        </p:nvGrpSpPr>
        <p:grpSpPr>
          <a:xfrm>
            <a:off x="6229719" y="4086451"/>
            <a:ext cx="3597966" cy="46584"/>
            <a:chOff x="4966952" y="5520744"/>
            <a:chExt cx="3361386" cy="128788"/>
          </a:xfrm>
        </p:grpSpPr>
        <p:cxnSp>
          <p:nvCxnSpPr>
            <p:cNvPr id="101" name="Google Shape;101;p2"/>
            <p:cNvCxnSpPr/>
            <p:nvPr/>
          </p:nvCxnSpPr>
          <p:spPr>
            <a:xfrm>
              <a:off x="4988417" y="5520744"/>
              <a:ext cx="333992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2" name="Google Shape;102;p2"/>
            <p:cNvCxnSpPr/>
            <p:nvPr/>
          </p:nvCxnSpPr>
          <p:spPr>
            <a:xfrm rot="10800000">
              <a:off x="4966952" y="5649532"/>
              <a:ext cx="3348507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03" name="Google Shape;103;p2"/>
          <p:cNvGrpSpPr/>
          <p:nvPr/>
        </p:nvGrpSpPr>
        <p:grpSpPr>
          <a:xfrm rot="-10070263" flipH="1">
            <a:off x="6183573" y="4596117"/>
            <a:ext cx="3694732" cy="45719"/>
            <a:chOff x="4966952" y="5520744"/>
            <a:chExt cx="3361386" cy="128788"/>
          </a:xfrm>
        </p:grpSpPr>
        <p:cxnSp>
          <p:nvCxnSpPr>
            <p:cNvPr id="104" name="Google Shape;104;p2"/>
            <p:cNvCxnSpPr/>
            <p:nvPr/>
          </p:nvCxnSpPr>
          <p:spPr>
            <a:xfrm>
              <a:off x="4988417" y="5520744"/>
              <a:ext cx="333992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5" name="Google Shape;105;p2"/>
            <p:cNvCxnSpPr/>
            <p:nvPr/>
          </p:nvCxnSpPr>
          <p:spPr>
            <a:xfrm rot="10800000">
              <a:off x="4966952" y="5649532"/>
              <a:ext cx="3348507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06" name="Google Shape;106;p2"/>
          <p:cNvSpPr/>
          <p:nvPr/>
        </p:nvSpPr>
        <p:spPr>
          <a:xfrm>
            <a:off x="7131818" y="3454570"/>
            <a:ext cx="2089277" cy="1312466"/>
          </a:xfrm>
          <a:prstGeom prst="ellipse">
            <a:avLst/>
          </a:prstGeom>
          <a:solidFill>
            <a:schemeClr val="l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7754218" y="3879970"/>
            <a:ext cx="8444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681181" y="3949160"/>
            <a:ext cx="1449861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109;p2"/>
          <p:cNvCxnSpPr/>
          <p:nvPr/>
        </p:nvCxnSpPr>
        <p:spPr>
          <a:xfrm rot="10800000">
            <a:off x="2685309" y="4526019"/>
            <a:ext cx="0" cy="131771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2"/>
          <p:cNvCxnSpPr>
            <a:endCxn id="108" idx="1"/>
          </p:cNvCxnSpPr>
          <p:nvPr/>
        </p:nvCxnSpPr>
        <p:spPr>
          <a:xfrm>
            <a:off x="3994781" y="4149215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1" name="Google Shape;111;p2"/>
          <p:cNvSpPr/>
          <p:nvPr/>
        </p:nvSpPr>
        <p:spPr>
          <a:xfrm rot="812455">
            <a:off x="8957349" y="4621078"/>
            <a:ext cx="9036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 rot="-762913">
            <a:off x="6361744" y="3628763"/>
            <a:ext cx="6867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視訊 41">
            <a:hlinkClick r:id="" action="ppaction://media"/>
            <a:extLst>
              <a:ext uri="{FF2B5EF4-FFF2-40B4-BE49-F238E27FC236}">
                <a16:creationId xmlns:a16="http://schemas.microsoft.com/office/drawing/2014/main" id="{0E09687C-049F-4A88-B611-670D5F67D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48"/>
    </mc:Choice>
    <mc:Fallback xmlns="">
      <p:transition spd="slow" advTm="46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p2">
            <a:extLst>
              <a:ext uri="{FF2B5EF4-FFF2-40B4-BE49-F238E27FC236}">
                <a16:creationId xmlns:a16="http://schemas.microsoft.com/office/drawing/2014/main" id="{3A07A8B1-1F40-4308-AD40-D0760D613F97}"/>
              </a:ext>
            </a:extLst>
          </p:cNvPr>
          <p:cNvSpPr txBox="1"/>
          <p:nvPr/>
        </p:nvSpPr>
        <p:spPr>
          <a:xfrm>
            <a:off x="313386" y="579511"/>
            <a:ext cx="11565228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You can create live streaming in two different ways.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1. Compressed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n-US" sz="2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2. W/o compression</a:t>
            </a:r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547A6F9B-AB6E-4826-8291-D248BE1B4988}"/>
              </a:ext>
            </a:extLst>
          </p:cNvPr>
          <p:cNvSpPr/>
          <p:nvPr/>
        </p:nvSpPr>
        <p:spPr>
          <a:xfrm>
            <a:off x="686132" y="2037025"/>
            <a:ext cx="1557952" cy="7078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DNN model output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8;p2">
            <a:extLst>
              <a:ext uri="{FF2B5EF4-FFF2-40B4-BE49-F238E27FC236}">
                <a16:creationId xmlns:a16="http://schemas.microsoft.com/office/drawing/2014/main" id="{F7677CAE-A7E4-4450-9D65-8D6B59802C3B}"/>
              </a:ext>
            </a:extLst>
          </p:cNvPr>
          <p:cNvSpPr/>
          <p:nvPr/>
        </p:nvSpPr>
        <p:spPr>
          <a:xfrm>
            <a:off x="1465107" y="3002719"/>
            <a:ext cx="2429576" cy="70784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Segmenter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ffmpeg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2;p2">
            <a:extLst>
              <a:ext uri="{FF2B5EF4-FFF2-40B4-BE49-F238E27FC236}">
                <a16:creationId xmlns:a16="http://schemas.microsoft.com/office/drawing/2014/main" id="{8EE346D8-E7A8-4448-A5FD-806EA1F4B7FA}"/>
              </a:ext>
            </a:extLst>
          </p:cNvPr>
          <p:cNvSpPr/>
          <p:nvPr/>
        </p:nvSpPr>
        <p:spPr>
          <a:xfrm>
            <a:off x="2895010" y="2030646"/>
            <a:ext cx="2052754" cy="7078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Segments (.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 file (.m3u8)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4551B26E-C382-41B6-8294-523899450785}"/>
              </a:ext>
            </a:extLst>
          </p:cNvPr>
          <p:cNvCxnSpPr>
            <a:cxnSpLocks/>
            <a:stCxn id="3" idx="2"/>
            <a:endCxn id="9" idx="2"/>
          </p:cNvCxnSpPr>
          <p:nvPr/>
        </p:nvCxnSpPr>
        <p:spPr>
          <a:xfrm rot="5400000" flipH="1" flipV="1">
            <a:off x="2690057" y="1513542"/>
            <a:ext cx="6379" cy="2456279"/>
          </a:xfrm>
          <a:prstGeom prst="curvedConnector3">
            <a:avLst>
              <a:gd name="adj1" fmla="val -490007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08;p2">
            <a:extLst>
              <a:ext uri="{FF2B5EF4-FFF2-40B4-BE49-F238E27FC236}">
                <a16:creationId xmlns:a16="http://schemas.microsoft.com/office/drawing/2014/main" id="{D02A09F7-56AF-4D6A-9338-42179D791A93}"/>
              </a:ext>
            </a:extLst>
          </p:cNvPr>
          <p:cNvSpPr/>
          <p:nvPr/>
        </p:nvSpPr>
        <p:spPr>
          <a:xfrm>
            <a:off x="3999450" y="3026843"/>
            <a:ext cx="2429576" cy="40006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tagged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2;p2">
            <a:extLst>
              <a:ext uri="{FF2B5EF4-FFF2-40B4-BE49-F238E27FC236}">
                <a16:creationId xmlns:a16="http://schemas.microsoft.com/office/drawing/2014/main" id="{2B72E5E1-B909-48B2-A09B-5ABC0D017454}"/>
              </a:ext>
            </a:extLst>
          </p:cNvPr>
          <p:cNvSpPr/>
          <p:nvPr/>
        </p:nvSpPr>
        <p:spPr>
          <a:xfrm>
            <a:off x="5728115" y="2322187"/>
            <a:ext cx="1557952" cy="4000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5590D472-1721-4E50-A8F7-DF674FC06E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11049" y="1634052"/>
            <a:ext cx="6379" cy="2208879"/>
          </a:xfrm>
          <a:prstGeom prst="curvedConnector3">
            <a:avLst>
              <a:gd name="adj1" fmla="val -49000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1FA4335-5ED7-4BA5-856C-968C503F7F2D}"/>
              </a:ext>
            </a:extLst>
          </p:cNvPr>
          <p:cNvCxnSpPr>
            <a:stCxn id="19" idx="3"/>
          </p:cNvCxnSpPr>
          <p:nvPr/>
        </p:nvCxnSpPr>
        <p:spPr>
          <a:xfrm flipV="1">
            <a:off x="7286067" y="2522221"/>
            <a:ext cx="13939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108;p2">
            <a:extLst>
              <a:ext uri="{FF2B5EF4-FFF2-40B4-BE49-F238E27FC236}">
                <a16:creationId xmlns:a16="http://schemas.microsoft.com/office/drawing/2014/main" id="{99A4F3AA-9FBD-4892-B364-70EF1F4B8366}"/>
              </a:ext>
            </a:extLst>
          </p:cNvPr>
          <p:cNvSpPr/>
          <p:nvPr/>
        </p:nvSpPr>
        <p:spPr>
          <a:xfrm>
            <a:off x="8527907" y="2322186"/>
            <a:ext cx="2429576" cy="40006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in a browser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2;p2">
            <a:extLst>
              <a:ext uri="{FF2B5EF4-FFF2-40B4-BE49-F238E27FC236}">
                <a16:creationId xmlns:a16="http://schemas.microsoft.com/office/drawing/2014/main" id="{BA214A61-BDA7-41F2-B4B7-E39B988AD4D3}"/>
              </a:ext>
            </a:extLst>
          </p:cNvPr>
          <p:cNvSpPr/>
          <p:nvPr/>
        </p:nvSpPr>
        <p:spPr>
          <a:xfrm>
            <a:off x="735080" y="5019616"/>
            <a:ext cx="1557952" cy="7078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DNN model output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08;p2">
            <a:extLst>
              <a:ext uri="{FF2B5EF4-FFF2-40B4-BE49-F238E27FC236}">
                <a16:creationId xmlns:a16="http://schemas.microsoft.com/office/drawing/2014/main" id="{726BA54B-3255-4BBA-8F98-754E56ED58E4}"/>
              </a:ext>
            </a:extLst>
          </p:cNvPr>
          <p:cNvSpPr/>
          <p:nvPr/>
        </p:nvSpPr>
        <p:spPr>
          <a:xfrm>
            <a:off x="1491809" y="6001586"/>
            <a:ext cx="2429576" cy="40006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tagged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92;p2">
            <a:extLst>
              <a:ext uri="{FF2B5EF4-FFF2-40B4-BE49-F238E27FC236}">
                <a16:creationId xmlns:a16="http://schemas.microsoft.com/office/drawing/2014/main" id="{7246CB25-435B-46E4-BF69-E7920CC5CB28}"/>
              </a:ext>
            </a:extLst>
          </p:cNvPr>
          <p:cNvSpPr/>
          <p:nvPr/>
        </p:nvSpPr>
        <p:spPr>
          <a:xfrm>
            <a:off x="3220474" y="5296930"/>
            <a:ext cx="1557952" cy="4000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</a:p>
        </p:txBody>
      </p:sp>
      <p:cxnSp>
        <p:nvCxnSpPr>
          <p:cNvPr id="36" name="接點: 弧形 35">
            <a:extLst>
              <a:ext uri="{FF2B5EF4-FFF2-40B4-BE49-F238E27FC236}">
                <a16:creationId xmlns:a16="http://schemas.microsoft.com/office/drawing/2014/main" id="{5B39F92C-00F3-4A52-BE0F-E67DFB864A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03408" y="4608795"/>
            <a:ext cx="6379" cy="2208879"/>
          </a:xfrm>
          <a:prstGeom prst="curvedConnector3">
            <a:avLst>
              <a:gd name="adj1" fmla="val -49000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179772E-E613-4B29-ADF6-46E6E08AD0DB}"/>
              </a:ext>
            </a:extLst>
          </p:cNvPr>
          <p:cNvCxnSpPr>
            <a:stCxn id="35" idx="3"/>
          </p:cNvCxnSpPr>
          <p:nvPr/>
        </p:nvCxnSpPr>
        <p:spPr>
          <a:xfrm flipV="1">
            <a:off x="4778426" y="5496964"/>
            <a:ext cx="139394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08;p2">
            <a:extLst>
              <a:ext uri="{FF2B5EF4-FFF2-40B4-BE49-F238E27FC236}">
                <a16:creationId xmlns:a16="http://schemas.microsoft.com/office/drawing/2014/main" id="{44AEE54C-030D-4201-8688-B55693B755E0}"/>
              </a:ext>
            </a:extLst>
          </p:cNvPr>
          <p:cNvSpPr/>
          <p:nvPr/>
        </p:nvSpPr>
        <p:spPr>
          <a:xfrm>
            <a:off x="6020266" y="5296929"/>
            <a:ext cx="2429576" cy="40006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in a browser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視訊 25">
            <a:hlinkClick r:id="" action="ppaction://media"/>
            <a:extLst>
              <a:ext uri="{FF2B5EF4-FFF2-40B4-BE49-F238E27FC236}">
                <a16:creationId xmlns:a16="http://schemas.microsoft.com/office/drawing/2014/main" id="{7E611A38-3681-45E3-AD63-3D5979B8D3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31"/>
    </mc:Choice>
    <mc:Fallback xmlns="">
      <p:transition spd="slow" advTm="63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562377" y="600034"/>
            <a:ext cx="11067245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(30 points)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Model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 points)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Part3: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(25 points)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3min presentation + QA 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 points)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On-site Coding 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 points)</a:t>
            </a: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視訊 12">
            <a:hlinkClick r:id="" action="ppaction://media"/>
            <a:extLst>
              <a:ext uri="{FF2B5EF4-FFF2-40B4-BE49-F238E27FC236}">
                <a16:creationId xmlns:a16="http://schemas.microsoft.com/office/drawing/2014/main" id="{53A0DE39-C03E-4934-A875-A275BEE1A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64"/>
    </mc:Choice>
    <mc:Fallback xmlns="">
      <p:transition spd="slow" advTm="4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247150" y="467933"/>
            <a:ext cx="1169770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1 Live Streaming (30 points)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any tool to build your streaming server, such as python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http.server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flask, etc.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Directly using Twitch, YouTube, Live house, OBS is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allowed.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encoded file must be a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LIVE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video segment, thus you will need a camera.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operations should be implemented in a non-blocking approach. Specifically, the server should be able to handle multiple clients simultaneously and independently.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should avoid large latency. </a:t>
            </a:r>
            <a:endParaRPr dirty="0"/>
          </a:p>
        </p:txBody>
      </p:sp>
      <p:pic>
        <p:nvPicPr>
          <p:cNvPr id="23" name="視訊 22">
            <a:hlinkClick r:id="" action="ppaction://media"/>
            <a:extLst>
              <a:ext uri="{FF2B5EF4-FFF2-40B4-BE49-F238E27FC236}">
                <a16:creationId xmlns:a16="http://schemas.microsoft.com/office/drawing/2014/main" id="{1D8B9154-E411-4963-AAA6-D9F8856F0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67"/>
    </mc:Choice>
    <mc:Fallback xmlns="">
      <p:transition spd="slow" advTm="45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382416" y="352023"/>
            <a:ext cx="11427167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2 Deep Learning Network (20 points)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 deep learning network to achieve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these tasks.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Object Detection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Tracking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task that is applicable through live streaming. (You should discuss with TA first)</a:t>
            </a:r>
            <a:endParaRPr/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choose any deep learning model, and there is no need to do any improvement.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 a deep learning model, instead of simply using functions.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should consider the speed (FPS) with respect to the functionality of live streaming.</a:t>
            </a:r>
            <a:endParaRPr/>
          </a:p>
        </p:txBody>
      </p:sp>
      <p:pic>
        <p:nvPicPr>
          <p:cNvPr id="18" name="視訊 17">
            <a:hlinkClick r:id="" action="ppaction://media"/>
            <a:extLst>
              <a:ext uri="{FF2B5EF4-FFF2-40B4-BE49-F238E27FC236}">
                <a16:creationId xmlns:a16="http://schemas.microsoft.com/office/drawing/2014/main" id="{781526F7-2F35-4E66-88BC-2DF88EE094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21"/>
    </mc:Choice>
    <mc:Fallback xmlns="">
      <p:transition spd="slow" advTm="52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341836" y="442175"/>
            <a:ext cx="115083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3 Extensions (at most 25 points)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should provide a user interface for certain functionality.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 for user to pause/sync to live. (10 points)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Detection: Specify which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detect. / Tracking: Specify which </a:t>
            </a:r>
            <a:r>
              <a:rPr lang="en-US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track. (10 points)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multiple bitrates/resolution. (10 points)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design by yourselves. (at most 10 points, depends on complexity)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</a:t>
            </a:r>
            <a:endParaRPr dirty="0"/>
          </a:p>
          <a:p>
            <a:pPr marL="342900" lvl="0" indent="-342900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(c) you probably need to consider using tools(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VariantPlaylistCreator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dirty="0"/>
          </a:p>
        </p:txBody>
      </p:sp>
      <p:pic>
        <p:nvPicPr>
          <p:cNvPr id="18" name="視訊 17">
            <a:hlinkClick r:id="" action="ppaction://media"/>
            <a:extLst>
              <a:ext uri="{FF2B5EF4-FFF2-40B4-BE49-F238E27FC236}">
                <a16:creationId xmlns:a16="http://schemas.microsoft.com/office/drawing/2014/main" id="{BB3A75A6-8480-462F-B4B3-7B2E0DD8C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04"/>
    </mc:Choice>
    <mc:Fallback xmlns="">
      <p:transition spd="slow" advTm="48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285024" y="510863"/>
            <a:ext cx="11621951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(10 points)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the report(template) and give a brief introduction about your work.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should be able to answer TA questions during demonstration.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view the results in a browser that support HTML5 during demonstration.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site coding (15 points)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be given a question list, simply choose any one of them to solve it. (20 min)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are irrelevant to deep learning model architecture.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questions will be super easy if you have done the work by yourself.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視訊 10">
            <a:hlinkClick r:id="" action="ppaction://media"/>
            <a:extLst>
              <a:ext uri="{FF2B5EF4-FFF2-40B4-BE49-F238E27FC236}">
                <a16:creationId xmlns:a16="http://schemas.microsoft.com/office/drawing/2014/main" id="{D531E298-A3B0-4AAE-B189-31C1954BC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99"/>
    </mc:Choice>
    <mc:Fallback xmlns="">
      <p:transition spd="slow" advTm="58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/>
        </p:nvSpPr>
        <p:spPr>
          <a:xfrm>
            <a:off x="612305" y="487025"/>
            <a:ext cx="10967389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 Offer (Start from 12/27)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those who suffer from implementing streaming server, you are welcome to contact TA, we will give you a Christmas gift which contains a template with comments and usage of a well design streaming server(part 1). For fairness you will receive a penalty of 10 points.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Submission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code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(convert to pdf)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Zip these into a folder name “teamID.zip”, and then upload to E3 before Demo.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submission for a team before demo.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lose points for any violation or incomplete requirement.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any question, please contact me via E3.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Luck!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5">
            <a:alphaModFix/>
          </a:blip>
          <a:srcRect l="61071"/>
          <a:stretch/>
        </p:blipFill>
        <p:spPr>
          <a:xfrm>
            <a:off x="4739897" y="336929"/>
            <a:ext cx="437221" cy="57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視訊 16">
            <a:hlinkClick r:id="" action="ppaction://media"/>
            <a:extLst>
              <a:ext uri="{FF2B5EF4-FFF2-40B4-BE49-F238E27FC236}">
                <a16:creationId xmlns:a16="http://schemas.microsoft.com/office/drawing/2014/main" id="{48E730EF-3C48-4421-B761-23C0902298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93"/>
    </mc:Choice>
    <mc:Fallback xmlns="">
      <p:transition spd="slow" advTm="3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652</Words>
  <Application>Microsoft Office PowerPoint</Application>
  <PresentationFormat>寬螢幕</PresentationFormat>
  <Paragraphs>111</Paragraphs>
  <Slides>9</Slides>
  <Notes>9</Notes>
  <HiddenSlides>0</HiddenSlides>
  <MMClips>9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佈景主題</vt:lpstr>
      <vt:lpstr>Final Project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Timmy</dc:creator>
  <cp:lastModifiedBy>王彥珽</cp:lastModifiedBy>
  <cp:revision>13</cp:revision>
  <dcterms:created xsi:type="dcterms:W3CDTF">2022-12-15T15:27:16Z</dcterms:created>
  <dcterms:modified xsi:type="dcterms:W3CDTF">2022-12-21T12:04:59Z</dcterms:modified>
</cp:coreProperties>
</file>